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sldIdLst>
    <p:sldId id="280" r:id="rId4"/>
    <p:sldId id="281" r:id="rId5"/>
    <p:sldId id="282" r:id="rId6"/>
    <p:sldId id="283" r:id="rId7"/>
    <p:sldId id="284" r:id="rId8"/>
    <p:sldId id="285" r:id="rId9"/>
    <p:sldId id="287" r:id="rId10"/>
    <p:sldId id="288" r:id="rId11"/>
    <p:sldId id="289" r:id="rId12"/>
    <p:sldId id="291" r:id="rId13"/>
  </p:sldIdLst>
  <p:sldSz cx="5759450" cy="323977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39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129588" y="151802"/>
            <a:ext cx="5519215" cy="1856766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50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4483148" y="151801"/>
            <a:ext cx="1164455" cy="1135276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850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123302" y="1139303"/>
            <a:ext cx="891607" cy="86926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850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4474073" y="2954758"/>
            <a:ext cx="850419" cy="35997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354566" y="2978755"/>
            <a:ext cx="338068" cy="35997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734630" y="2979355"/>
            <a:ext cx="41996" cy="35997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817722" y="2979355"/>
            <a:ext cx="119689" cy="35997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417430" y="382268"/>
            <a:ext cx="4319588" cy="896014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312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417429" y="1425504"/>
            <a:ext cx="4319588" cy="42056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135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215900" indent="0" algn="ctr">
              <a:buNone/>
              <a:defRPr sz="945"/>
            </a:lvl2pPr>
            <a:lvl3pPr marL="431800" indent="0" algn="ctr">
              <a:buNone/>
              <a:defRPr sz="850"/>
            </a:lvl3pPr>
            <a:lvl4pPr marL="647700" indent="0" algn="ctr">
              <a:buNone/>
              <a:defRPr sz="755"/>
            </a:lvl4pPr>
            <a:lvl5pPr marL="864235" indent="0" algn="ctr">
              <a:buNone/>
              <a:defRPr sz="755"/>
            </a:lvl5pPr>
            <a:lvl6pPr marL="1080135" indent="0" algn="ctr">
              <a:buNone/>
              <a:defRPr sz="755"/>
            </a:lvl6pPr>
            <a:lvl7pPr marL="1296035" indent="0" algn="ctr">
              <a:buNone/>
              <a:defRPr sz="755"/>
            </a:lvl7pPr>
            <a:lvl8pPr marL="1511935" indent="0" algn="ctr">
              <a:buNone/>
              <a:defRPr sz="755"/>
            </a:lvl8pPr>
            <a:lvl9pPr marL="1727835" indent="0" algn="ctr">
              <a:buNone/>
              <a:defRPr sz="755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417430" y="2385843"/>
            <a:ext cx="1589815" cy="273828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1135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6449" y="209422"/>
            <a:ext cx="5126552" cy="20878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135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16449" y="450000"/>
            <a:ext cx="5126552" cy="2545697"/>
          </a:xfrm>
        </p:spPr>
        <p:txBody>
          <a:bodyPr vert="horz" lIns="101600" tIns="0" rIns="82550" bIns="0" rtlCol="0">
            <a:noAutofit/>
          </a:bodyPr>
          <a:lstStyle>
            <a:lvl1pPr marL="107950" marR="0" lvl="0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23850" marR="0" lvl="1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539750" marR="0" lvl="2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755650" marR="0" lvl="3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972185" marR="0" lvl="4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3058548"/>
            <a:ext cx="5759450" cy="181183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50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209289" y="973060"/>
            <a:ext cx="2949533" cy="435559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255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2209289" y="1465693"/>
            <a:ext cx="2949533" cy="661829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85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21590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800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700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4pPr>
            <a:lvl5pPr marL="864235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5pPr>
            <a:lvl6pPr marL="1080135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6pPr>
            <a:lvl7pPr marL="1296035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7pPr>
            <a:lvl8pPr marL="1511935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8pPr>
            <a:lvl9pPr marL="1727835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6449" y="209422"/>
            <a:ext cx="5126552" cy="20878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135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16472" y="450000"/>
            <a:ext cx="2495782" cy="2545697"/>
          </a:xfrm>
        </p:spPr>
        <p:txBody>
          <a:bodyPr vert="horz" lIns="101600" tIns="0" rIns="82550" bIns="0" rtlCol="0">
            <a:noAutofit/>
          </a:bodyPr>
          <a:lstStyle>
            <a:lvl1pPr marL="107950" marR="0" lvl="0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23850" marR="0" lvl="1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539750" marR="0" lvl="2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755650" marR="0" lvl="3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972185" marR="0" lvl="4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2947219" y="450000"/>
            <a:ext cx="2495782" cy="2545697"/>
          </a:xfrm>
        </p:spPr>
        <p:txBody>
          <a:bodyPr>
            <a:noAutofit/>
          </a:bodyPr>
          <a:lstStyle>
            <a:lvl1pPr>
              <a:defRPr sz="75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75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75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75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75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6449" y="209422"/>
            <a:ext cx="5126552" cy="20878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135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16472" y="450000"/>
            <a:ext cx="2495782" cy="179984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945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215900" indent="0">
              <a:buNone/>
              <a:defRPr sz="945" b="1"/>
            </a:lvl2pPr>
            <a:lvl3pPr marL="431800" indent="0">
              <a:buNone/>
              <a:defRPr sz="850" b="1"/>
            </a:lvl3pPr>
            <a:lvl4pPr marL="647700" indent="0">
              <a:buNone/>
              <a:defRPr sz="755" b="1"/>
            </a:lvl4pPr>
            <a:lvl5pPr marL="864235" indent="0">
              <a:buNone/>
              <a:defRPr sz="755" b="1"/>
            </a:lvl5pPr>
            <a:lvl6pPr marL="1080135" indent="0">
              <a:buNone/>
              <a:defRPr sz="755" b="1"/>
            </a:lvl6pPr>
            <a:lvl7pPr marL="1296035" indent="0">
              <a:buNone/>
              <a:defRPr sz="755" b="1"/>
            </a:lvl7pPr>
            <a:lvl8pPr marL="1511935" indent="0">
              <a:buNone/>
              <a:defRPr sz="755" b="1"/>
            </a:lvl8pPr>
            <a:lvl9pPr marL="1727835" indent="0">
              <a:buNone/>
              <a:defRPr sz="75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16470" y="664476"/>
            <a:ext cx="2495762" cy="2331156"/>
          </a:xfrm>
        </p:spPr>
        <p:txBody>
          <a:bodyPr vert="horz" lIns="101600" tIns="0" rIns="82550" bIns="0" rtlCol="0">
            <a:noAutofit/>
          </a:bodyPr>
          <a:lstStyle>
            <a:lvl1pPr marL="107950" marR="0" lvl="0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23850" marR="0" lvl="1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539750" marR="0" lvl="2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755650" marR="0" lvl="3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972185" marR="0" lvl="4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2945742" y="450000"/>
            <a:ext cx="2495782" cy="17998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945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215900" indent="0">
              <a:buNone/>
              <a:defRPr sz="945" b="1"/>
            </a:lvl2pPr>
            <a:lvl3pPr marL="431800" indent="0">
              <a:buNone/>
              <a:defRPr sz="850" b="1"/>
            </a:lvl3pPr>
            <a:lvl4pPr marL="647700" indent="0">
              <a:buNone/>
              <a:defRPr sz="755" b="1"/>
            </a:lvl4pPr>
            <a:lvl5pPr marL="864235" indent="0">
              <a:buNone/>
              <a:defRPr sz="755" b="1"/>
            </a:lvl5pPr>
            <a:lvl6pPr marL="1080135" indent="0">
              <a:buNone/>
              <a:defRPr sz="755" b="1"/>
            </a:lvl6pPr>
            <a:lvl7pPr marL="1296035" indent="0">
              <a:buNone/>
              <a:defRPr sz="755" b="1"/>
            </a:lvl7pPr>
            <a:lvl8pPr marL="1511935" indent="0">
              <a:buNone/>
              <a:defRPr sz="755" b="1"/>
            </a:lvl8pPr>
            <a:lvl9pPr marL="1727835" indent="0">
              <a:buNone/>
              <a:defRPr sz="75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2945742" y="664476"/>
            <a:ext cx="2495782" cy="2331156"/>
          </a:xfrm>
        </p:spPr>
        <p:txBody>
          <a:bodyPr vert="horz" lIns="101600" tIns="0" rIns="82550" bIns="0" rtlCol="0">
            <a:noAutofit/>
          </a:bodyPr>
          <a:lstStyle>
            <a:lvl1pPr marL="107950" marR="0" lvl="0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23850" marR="0" lvl="1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539750" marR="0" lvl="2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755650" marR="0" lvl="3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972185" marR="0" lvl="4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135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6472" y="209422"/>
            <a:ext cx="5126552" cy="20878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135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16472" y="450000"/>
            <a:ext cx="2495782" cy="254569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23850" marR="0" lvl="1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75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539750" marR="0" lvl="2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75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755650" marR="0" lvl="3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75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972185" marR="0" lvl="4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75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2947242" y="450000"/>
            <a:ext cx="2495782" cy="2545697"/>
          </a:xfrm>
        </p:spPr>
        <p:txBody>
          <a:bodyPr vert="horz" lIns="101600" tIns="0" rIns="82550" bIns="0" rtlCol="0">
            <a:normAutofit/>
          </a:bodyPr>
          <a:lstStyle>
            <a:lvl1pPr marL="107950" marR="0" lvl="0" indent="-1079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75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4993760" y="450000"/>
            <a:ext cx="449241" cy="254569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135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316470" y="449997"/>
            <a:ext cx="4642754" cy="254569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16472" y="450000"/>
            <a:ext cx="5126552" cy="254569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123888" y="150325"/>
            <a:ext cx="5519173" cy="2661946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50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671936" y="1919856"/>
            <a:ext cx="2495762" cy="5999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4478649" y="147901"/>
            <a:ext cx="1164455" cy="1135276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850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123302" y="1943017"/>
            <a:ext cx="891607" cy="86926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850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623940" y="1122789"/>
            <a:ext cx="3143133" cy="759299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4535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gradFill>
          <a:gsLst>
            <a:gs pos="0">
              <a:schemeClr val="tx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138318" y="143743"/>
            <a:ext cx="5482815" cy="29522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605423" y="590157"/>
            <a:ext cx="4547471" cy="341826"/>
          </a:xfrm>
        </p:spPr>
        <p:txBody>
          <a:bodyPr anchor="ctr">
            <a:normAutofit/>
          </a:bodyPr>
          <a:lstStyle>
            <a:lvl1pPr>
              <a:defRPr sz="151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5192" y="1022115"/>
            <a:ext cx="4547566" cy="1627498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40"/>
            <a:ext cx="2278582" cy="324359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850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10199" y="10115"/>
            <a:ext cx="822821" cy="802423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850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2789795"/>
            <a:ext cx="461356" cy="449957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850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75501" y="363973"/>
            <a:ext cx="1870688" cy="416653"/>
          </a:xfrm>
        </p:spPr>
        <p:txBody>
          <a:bodyPr anchor="ctr">
            <a:normAutofit/>
          </a:bodyPr>
          <a:lstStyle>
            <a:lvl1pPr>
              <a:defRPr sz="17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277202" y="833346"/>
            <a:ext cx="1868987" cy="1933611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2409786" y="363755"/>
            <a:ext cx="3061125" cy="240352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-300" y="-4760"/>
            <a:ext cx="5759450" cy="125838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850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7184" y="2439"/>
            <a:ext cx="587644" cy="57324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20000"/>
                </a:schemeClr>
              </a:gs>
              <a:gs pos="100000">
                <a:schemeClr val="bg2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850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4888933" y="-4655"/>
            <a:ext cx="872617" cy="851019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850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289106" y="369075"/>
            <a:ext cx="5185206" cy="295909"/>
          </a:xfrm>
        </p:spPr>
        <p:txBody>
          <a:bodyPr anchor="ctr">
            <a:normAutofit/>
          </a:bodyPr>
          <a:lstStyle>
            <a:lvl1pPr algn="ctr">
              <a:defRPr sz="17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289106" y="784028"/>
            <a:ext cx="5185005" cy="391144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289472" y="1326527"/>
            <a:ext cx="5180104" cy="1620696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1800" y="2374613"/>
            <a:ext cx="5759450" cy="863917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850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2788573"/>
            <a:ext cx="461356" cy="449957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850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5705" y="316356"/>
            <a:ext cx="5185206" cy="266998"/>
          </a:xfrm>
        </p:spPr>
        <p:txBody>
          <a:bodyPr anchor="ctr">
            <a:normAutofit/>
          </a:bodyPr>
          <a:lstStyle>
            <a:lvl1pPr algn="ctr">
              <a:defRPr sz="151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285722" y="794232"/>
            <a:ext cx="5192008" cy="1516958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280603" y="2447239"/>
            <a:ext cx="5197110" cy="477876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40"/>
            <a:ext cx="5759450" cy="431959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8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73874" y="112229"/>
            <a:ext cx="5211102" cy="239377"/>
          </a:xfrm>
        </p:spPr>
        <p:txBody>
          <a:bodyPr wrap="none">
            <a:noAutofit/>
          </a:bodyPr>
          <a:lstStyle>
            <a:lvl1pPr algn="l">
              <a:defRPr sz="1325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273801" y="785728"/>
            <a:ext cx="2523728" cy="1367303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2948884" y="785728"/>
            <a:ext cx="2535632" cy="1367303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270399" y="2275476"/>
            <a:ext cx="2523728" cy="369036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2953986" y="2273775"/>
            <a:ext cx="2535632" cy="369036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453173"/>
            <a:ext cx="5759450" cy="2333424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8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19364" y="632672"/>
            <a:ext cx="4319588" cy="1127514"/>
          </a:xfrm>
        </p:spPr>
        <p:txBody>
          <a:bodyPr anchor="b">
            <a:normAutofit/>
          </a:bodyPr>
          <a:lstStyle>
            <a:lvl1pPr algn="ctr">
              <a:defRPr sz="2835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719182" y="1824810"/>
            <a:ext cx="4319588" cy="782288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25.xml"/><Relationship Id="rId23" Type="http://schemas.openxmlformats.org/officeDocument/2006/relationships/tags" Target="../tags/tag124.xml"/><Relationship Id="rId22" Type="http://schemas.openxmlformats.org/officeDocument/2006/relationships/tags" Target="../tags/tag123.xml"/><Relationship Id="rId21" Type="http://schemas.openxmlformats.org/officeDocument/2006/relationships/tags" Target="../tags/tag122.xml"/><Relationship Id="rId20" Type="http://schemas.openxmlformats.org/officeDocument/2006/relationships/tags" Target="../tags/tag121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2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316449" y="209420"/>
            <a:ext cx="5126552" cy="2087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316449" y="450000"/>
            <a:ext cx="5126552" cy="254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415586" y="2999674"/>
            <a:ext cx="1275469" cy="149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5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1944381" y="2999674"/>
            <a:ext cx="1870688" cy="149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4067612" y="2999674"/>
            <a:ext cx="1275469" cy="149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5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4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5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31800" rtl="0" eaLnBrk="1" fontAlgn="auto" latinLnBrk="0" hangingPunct="1">
        <a:lnSpc>
          <a:spcPct val="100000"/>
        </a:lnSpc>
        <a:spcBef>
          <a:spcPct val="0"/>
        </a:spcBef>
        <a:buNone/>
        <a:defRPr sz="1135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07950" indent="-107950" algn="l" defTabSz="431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75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323850" indent="-107950" algn="l" defTabSz="431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760730" algn="l"/>
        </a:tabLst>
        <a:defRPr sz="75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539750" indent="-107950" algn="l" defTabSz="431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75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755650" indent="-107950" algn="l" defTabSz="431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75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972185" indent="-107950" algn="l" defTabSz="431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75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188085" indent="-107950" algn="l" defTabSz="431800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985" indent="-107950" algn="l" defTabSz="431800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85" indent="-107950" algn="l" defTabSz="431800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785" indent="-107950" algn="l" defTabSz="431800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00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800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700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4235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35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935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35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image" Target="../media/image1.png"/><Relationship Id="rId1" Type="http://schemas.openxmlformats.org/officeDocument/2006/relationships/tags" Target="../tags/tag1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38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29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30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3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36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1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7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8"/>
            <a:ext cx="5759648" cy="3239802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154940" y="690245"/>
            <a:ext cx="5448935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3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优越电镀</a:t>
            </a:r>
            <a:r>
              <a:rPr sz="3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银层</a:t>
            </a:r>
            <a:endParaRPr sz="3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sz="3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3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endParaRPr lang="en-US" sz="3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3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2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en-US" sz="2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石墨银</a:t>
            </a:r>
            <a:r>
              <a:rPr lang="zh-CN" sz="2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Agc)</a:t>
            </a:r>
            <a:r>
              <a:rPr sz="2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的卓越性能</a:t>
            </a:r>
            <a:r>
              <a:rPr lang="zh-CN" sz="2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介绍</a:t>
            </a:r>
            <a:endParaRPr lang="zh-CN" sz="2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43760" y="1026160"/>
            <a:ext cx="1471295" cy="44513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sym typeface="+mn-ea"/>
              </a:rPr>
              <a:t>Thanks!</a:t>
            </a:r>
            <a:endParaRPr lang="en-US" altLang="zh-CN" sz="23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2300" y="1692910"/>
            <a:ext cx="4194175" cy="78359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tabLst>
                <a:tab pos="685800" algn="l"/>
              </a:tabLst>
            </a:pPr>
            <a:r>
              <a:rPr lang="zh-CN" altLang="en-US" sz="900" b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宋体" panose="02010600030101010101" pitchFamily="2" charset="-122"/>
              </a:rPr>
              <a:t>欢迎广大客户来电咨询或来公司洽谈业务。</a:t>
            </a:r>
            <a:endParaRPr lang="zh-CN" altLang="en-US" sz="900" b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宋体" panose="02010600030101010101" pitchFamily="2" charset="-122"/>
            </a:endParaRPr>
          </a:p>
          <a:p>
            <a:pPr lvl="0">
              <a:tabLst>
                <a:tab pos="685800" algn="l"/>
              </a:tabLst>
            </a:pPr>
            <a:r>
              <a:rPr lang="zh-CN" altLang="en-US" sz="9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Times New Roman" panose="02020603050405020304" pitchFamily="18" charset="0"/>
              </a:rPr>
              <a:t>工厂地址：深圳市宝安区松岗街道碧头社区第三工业区誉升恒工业园</a:t>
            </a:r>
            <a:r>
              <a:rPr lang="en-US" altLang="zh-CN" sz="9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9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Times New Roman" panose="02020603050405020304" pitchFamily="18" charset="0"/>
              </a:rPr>
              <a:t>栋</a:t>
            </a:r>
            <a:r>
              <a:rPr lang="en-US" altLang="zh-CN" sz="9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9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Times New Roman" panose="02020603050405020304" pitchFamily="18" charset="0"/>
              </a:rPr>
              <a:t>楼。 </a:t>
            </a:r>
            <a:endParaRPr lang="zh-CN" altLang="en-US" sz="900" b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宋体" panose="02010600030101010101" pitchFamily="2" charset="-122"/>
            </a:endParaRPr>
          </a:p>
          <a:p>
            <a:pPr lvl="0">
              <a:tabLst>
                <a:tab pos="685800" algn="l"/>
              </a:tabLst>
            </a:pPr>
            <a:r>
              <a:rPr lang="zh-CN" altLang="en-US" sz="9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Times New Roman" panose="02020603050405020304" pitchFamily="18" charset="0"/>
              </a:rPr>
              <a:t>联系人：黄三合</a:t>
            </a:r>
            <a:r>
              <a:rPr lang="en-US" altLang="zh-CN" sz="9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Times New Roman" panose="02020603050405020304" pitchFamily="18" charset="0"/>
              </a:rPr>
              <a:t>/13352937970</a:t>
            </a:r>
            <a:endParaRPr lang="zh-CN" altLang="en-US" sz="900" b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宋体" panose="02010600030101010101" pitchFamily="2" charset="-122"/>
            </a:endParaRPr>
          </a:p>
          <a:p>
            <a:pPr lvl="0">
              <a:tabLst>
                <a:tab pos="685800" algn="l"/>
              </a:tabLst>
            </a:pPr>
            <a:r>
              <a:rPr lang="zh-CN" altLang="en-US" sz="9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Times New Roman" panose="02020603050405020304" pitchFamily="18" charset="0"/>
              </a:rPr>
              <a:t>电  话：</a:t>
            </a:r>
            <a:r>
              <a:rPr lang="en-US" altLang="zh-CN" sz="9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Times New Roman" panose="02020603050405020304" pitchFamily="18" charset="0"/>
              </a:rPr>
              <a:t>0755-27468839-808              </a:t>
            </a:r>
            <a:r>
              <a:rPr lang="zh-CN" altLang="en-US" sz="9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Times New Roman" panose="02020603050405020304" pitchFamily="18" charset="0"/>
              </a:rPr>
              <a:t>专 线：</a:t>
            </a:r>
            <a:r>
              <a:rPr lang="en-US" altLang="zh-CN" sz="9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Times New Roman" panose="02020603050405020304" pitchFamily="18" charset="0"/>
              </a:rPr>
              <a:t>0755-27468796</a:t>
            </a:r>
            <a:endParaRPr lang="en-US" altLang="zh-CN" sz="900" b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宋体" panose="02010600030101010101" pitchFamily="2" charset="-122"/>
            </a:endParaRPr>
          </a:p>
          <a:p>
            <a:pPr lvl="0">
              <a:tabLst>
                <a:tab pos="685800" algn="l"/>
              </a:tabLst>
            </a:pPr>
            <a:r>
              <a:rPr lang="zh-CN" altLang="en-US" sz="9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Times New Roman" panose="02020603050405020304" pitchFamily="18" charset="0"/>
              </a:rPr>
              <a:t>传　真：</a:t>
            </a:r>
            <a:r>
              <a:rPr lang="en-US" altLang="zh-CN" sz="9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Times New Roman" panose="02020603050405020304" pitchFamily="18" charset="0"/>
              </a:rPr>
              <a:t>0755-27468839-806              </a:t>
            </a:r>
            <a:r>
              <a:rPr lang="zh-CN" altLang="en-US" sz="9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Times New Roman" panose="02020603050405020304" pitchFamily="18" charset="0"/>
              </a:rPr>
              <a:t>手 机：</a:t>
            </a:r>
            <a:r>
              <a:rPr lang="en-US" altLang="zh-CN" sz="9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cs typeface="Times New Roman" panose="02020603050405020304" pitchFamily="18" charset="0"/>
              </a:rPr>
              <a:t>13352937970 </a:t>
            </a:r>
            <a:endParaRPr lang="en-US" altLang="zh-CN" sz="900" b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291" name="文本框 2"/>
          <p:cNvSpPr txBox="1"/>
          <p:nvPr/>
        </p:nvSpPr>
        <p:spPr>
          <a:xfrm>
            <a:off x="1758315" y="2642235"/>
            <a:ext cx="2001520" cy="213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800" b="0" dirty="0" smtClean="0">
                <a:solidFill>
                  <a:srgbClr val="0181CC"/>
                </a:solidFill>
                <a:latin typeface="Calibri" panose="020F0502020204030204"/>
              </a:rPr>
              <a:t>http://www.szysl.cn;www.goldplating.cn</a:t>
            </a:r>
            <a:endParaRPr lang="zh-CN" altLang="en-US" sz="800" b="0" dirty="0">
              <a:solidFill>
                <a:srgbClr val="0181CC"/>
              </a:solidFill>
              <a:latin typeface="Calibri" panose="020F0502020204030204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">
            <a:lum bright="6000" contrast="2000"/>
          </a:blip>
          <a:srcRect/>
          <a:stretch>
            <a:fillRect/>
          </a:stretch>
        </p:blipFill>
        <p:spPr bwMode="auto">
          <a:xfrm>
            <a:off x="2303145" y="517525"/>
            <a:ext cx="1029335" cy="5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94375" cy="3239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88" y="266580"/>
            <a:ext cx="1268095" cy="36830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Overview</a:t>
            </a:r>
            <a:endParaRPr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370" y="826817"/>
            <a:ext cx="1363980" cy="3219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极致导电性</a:t>
            </a:r>
            <a:endParaRPr sz="15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7670" y="1332163"/>
            <a:ext cx="1363980" cy="3219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超强耐磨性</a:t>
            </a:r>
            <a:endParaRPr sz="1500" b="1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3760" y="1846399"/>
            <a:ext cx="1173480" cy="3219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应用场景</a:t>
            </a:r>
            <a:endParaRPr sz="1500" b="1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240" y="2360634"/>
            <a:ext cx="2125980" cy="3219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 客户反馈与实验数据</a:t>
            </a:r>
            <a:endParaRPr sz="1500" b="1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8451" y="3072402"/>
            <a:ext cx="42164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2/8</a:t>
            </a:r>
            <a:endParaRPr sz="11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775" y="273050"/>
            <a:ext cx="5367020" cy="2584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sz="1400" b="1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极致导电性</a:t>
            </a:r>
            <a:r>
              <a:rPr lang="zh-CN" sz="1400" b="1"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sz="1400" b="1"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sz="1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 sz="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银和石墨两相组成，其中石墨体积分数为1%-15%，银的体积分数为</a:t>
            </a:r>
            <a:r>
              <a:rPr lang="en-US" altLang="zh-CN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85%-99%。物理性能为接触电阻1. 2mQ-2m Q，硬度70 Hv -100 Hv，致密度达到99.9%以上</a:t>
            </a:r>
            <a:endParaRPr lang="zh-CN" sz="1200" b="1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sz="1200" b="1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sz="1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sz="1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sz="1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sz="1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sz="1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sz="1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355" y="1383665"/>
            <a:ext cx="1264920" cy="12141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275" y="1383665"/>
            <a:ext cx="1439545" cy="1205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455" y="1364615"/>
            <a:ext cx="1223645" cy="12331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735" y="1383665"/>
            <a:ext cx="1290955" cy="12141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130" y="1312545"/>
            <a:ext cx="1960245" cy="164084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585" y="1337310"/>
            <a:ext cx="1935480" cy="1616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88" y="266580"/>
            <a:ext cx="2053590" cy="306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1.1</a:t>
            </a:r>
            <a:r>
              <a:rPr lang="zh-CN" altLang="en-US" sz="1400" b="1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1400" b="1"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石墨银的导电优势</a:t>
            </a:r>
            <a:endParaRPr sz="1400" b="1"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632" y="772043"/>
            <a:ext cx="2552700" cy="2298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保持纯银特性：卓越导电性，不受涂层影响。</a:t>
            </a:r>
            <a:endParaRPr sz="9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632" y="965540"/>
            <a:ext cx="3505200" cy="2298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</a:t>
            </a:r>
            <a:r>
              <a:rPr sz="900" b="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低电阻率：仅为</a:t>
            </a:r>
            <a:r>
              <a:rPr lang="zh-CN" altLang="en-US" sz="9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普通</a:t>
            </a:r>
            <a:r>
              <a:rPr sz="900" b="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硬银-银锑合金的</a:t>
            </a:r>
            <a:r>
              <a:rPr sz="9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1/8，大幅提升导电效率。</a:t>
            </a:r>
            <a:endParaRPr lang="zh-CN" altLang="en-US" sz="9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8450" y="3072403"/>
            <a:ext cx="366395" cy="2298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3/8</a:t>
            </a:r>
            <a:endParaRPr sz="9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395" y="298450"/>
            <a:ext cx="4823460" cy="2584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2.1</a:t>
            </a:r>
            <a:r>
              <a:rPr lang="zh-CN" altLang="en-US" sz="1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超强耐磨性</a:t>
            </a:r>
            <a:r>
              <a:rPr lang="zh-CN" sz="1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sz="2000" b="1">
              <a:solidFill>
                <a:schemeClr val="bg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sz="1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材料致密度高；</a:t>
            </a:r>
            <a:endParaRPr lang="zh-CN" sz="16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sz="1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.</a:t>
            </a:r>
            <a:r>
              <a:rPr lang="zh-CN" sz="1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石墨分布均匀；</a:t>
            </a:r>
            <a:endParaRPr lang="zh-CN" sz="16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sz="1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.</a:t>
            </a:r>
            <a:r>
              <a:rPr lang="zh-CN" sz="1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触头导电寿命提高；</a:t>
            </a:r>
            <a:endParaRPr lang="zh-CN" sz="16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sz="1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.</a:t>
            </a:r>
            <a:r>
              <a:rPr lang="zh-CN" altLang="en-US" sz="1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可应用于</a:t>
            </a:r>
            <a:r>
              <a:rPr lang="zh-CN" sz="16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制备形状复杂的零件；</a:t>
            </a:r>
            <a:endParaRPr lang="zh-CN" sz="16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320290" y="-478790"/>
            <a:ext cx="729615" cy="29508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567" y="1111704"/>
            <a:ext cx="4436745" cy="245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</a:t>
            </a:r>
            <a:r>
              <a:rPr sz="1000" b="0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硬镀层：硬度接近纯银，耐磨性提升</a:t>
            </a:r>
            <a:r>
              <a:rPr lang="zh-CN" altLang="en-US" sz="1000" b="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</a:t>
            </a:r>
            <a:r>
              <a:rPr sz="1000" b="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20 </a:t>
            </a:r>
            <a:r>
              <a:rPr sz="1000" b="0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倍，显著增强表面抗刮擦能力</a:t>
            </a:r>
            <a:r>
              <a:rPr sz="1000" b="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000" b="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4220" y="1686560"/>
            <a:ext cx="4634230" cy="245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000" b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自润滑特性：石墨成分赋予的自润滑性，减少摩擦，降低磨损，保护接触表面</a:t>
            </a:r>
            <a:r>
              <a:rPr sz="900" b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900" b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7647" y="2193439"/>
            <a:ext cx="3692525" cy="245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000" b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持久寿命：综合寿命显著增加，确保长期使用下的优异性能</a:t>
            </a:r>
            <a:r>
              <a:rPr sz="9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9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8450" y="3072403"/>
            <a:ext cx="366395" cy="2298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4/8</a:t>
            </a:r>
            <a:endParaRPr sz="9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7340" y="475615"/>
            <a:ext cx="20535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1400" b="1">
                <a:gradFill>
                  <a:gsLst>
                    <a:gs pos="0">
                      <a:srgbClr val="99A3B0"/>
                    </a:gs>
                    <a:gs pos="100000">
                      <a:srgbClr val="505358"/>
                    </a:gs>
                  </a:gsLst>
                  <a:lin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2.2</a:t>
            </a:r>
            <a:r>
              <a:rPr lang="zh-CN" altLang="en-US" sz="1400" b="1">
                <a:gradFill>
                  <a:gsLst>
                    <a:gs pos="0">
                      <a:srgbClr val="99A3B0"/>
                    </a:gs>
                    <a:gs pos="100000">
                      <a:srgbClr val="505358"/>
                    </a:gs>
                  </a:gsLst>
                  <a:lin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sz="1400" b="1">
                <a:gradFill>
                  <a:gsLst>
                    <a:gs pos="0">
                      <a:srgbClr val="99A3B0"/>
                    </a:gs>
                    <a:gs pos="100000">
                      <a:srgbClr val="505358"/>
                    </a:gs>
                  </a:gsLst>
                  <a:lin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石墨银的耐磨秘密</a:t>
            </a:r>
            <a:endParaRPr lang="zh-CN" altLang="en-US" sz="1400" b="1">
              <a:gradFill>
                <a:gsLst>
                  <a:gs pos="0">
                    <a:srgbClr val="99A3B0"/>
                  </a:gs>
                  <a:gs pos="100000">
                    <a:srgbClr val="505358"/>
                  </a:gs>
                </a:gsLst>
                <a:lin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688" y="266580"/>
            <a:ext cx="1181735" cy="306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b="1" dirty="0" err="1">
                <a:gradFill>
                  <a:gsLst>
                    <a:gs pos="0">
                      <a:srgbClr val="99A3B0"/>
                    </a:gs>
                    <a:gs pos="100000">
                      <a:srgbClr val="505358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400" b="1" dirty="0" err="1">
                <a:gradFill>
                  <a:gsLst>
                    <a:gs pos="0">
                      <a:srgbClr val="99A3B0"/>
                    </a:gs>
                    <a:gs pos="100000">
                      <a:srgbClr val="505358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、适用场景</a:t>
            </a:r>
            <a:endParaRPr lang="zh-CN" altLang="en-US" sz="1400" b="1" dirty="0" err="1">
              <a:gradFill>
                <a:gsLst>
                  <a:gs pos="0">
                    <a:srgbClr val="99A3B0"/>
                  </a:gs>
                  <a:gs pos="100000">
                    <a:srgbClr val="505358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900" y="2220595"/>
            <a:ext cx="202755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sz="9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</a:t>
            </a:r>
            <a:r>
              <a:rPr sz="9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连接器应用</a:t>
            </a:r>
            <a:endParaRPr sz="900" b="0" dirty="0" err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sz="900" b="0" dirty="0" err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sz="900" b="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b="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提升公母针的耐磨性，确保稳定连接</a:t>
            </a:r>
            <a:r>
              <a:rPr lang="zh-CN" sz="900" b="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、高音频传送保真</a:t>
            </a:r>
            <a:r>
              <a:rPr sz="9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9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0190" y="2232660"/>
            <a:ext cx="1108075" cy="78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</a:t>
            </a:r>
            <a:r>
              <a:rPr sz="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冠簧技术结合</a:t>
            </a:r>
            <a:r>
              <a:rPr lang="en-US" sz="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endParaRPr lang="en-US" sz="9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sz="9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sz="9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利用冠簧结构增强导电环的持久旋转性能。</a:t>
            </a:r>
            <a:endParaRPr sz="9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1780" y="2232660"/>
            <a:ext cx="1153795" cy="78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9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</a:t>
            </a:r>
            <a:r>
              <a:rPr lang="zh-CN" altLang="en-US" sz="9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导电滑环应用</a:t>
            </a:r>
            <a:r>
              <a:rPr lang="en-US" altLang="zh-CN" sz="9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endParaRPr lang="en-US" altLang="zh-CN" sz="9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9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sz="900" b="0" dirty="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石墨银镀层在导电滑环中的应用，降低摩擦，增强寿命</a:t>
            </a:r>
            <a:r>
              <a:rPr sz="9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9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8450" y="3072403"/>
            <a:ext cx="366395" cy="2298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5/8</a:t>
            </a:r>
            <a:endParaRPr sz="9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40" y="573405"/>
            <a:ext cx="630555" cy="81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581660"/>
            <a:ext cx="687705" cy="817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" y="1390015"/>
            <a:ext cx="604520" cy="6775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180" y="585470"/>
            <a:ext cx="601980" cy="16471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930" y="576580"/>
            <a:ext cx="476250" cy="1644015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2034540" y="585470"/>
            <a:ext cx="642620" cy="4298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1100" b="0" dirty="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高端音频插头</a:t>
            </a:r>
            <a:endParaRPr lang="zh-CN" altLang="en-US" sz="1100" b="0" dirty="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350" y="581660"/>
            <a:ext cx="1410970" cy="16148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0190" y="1390650"/>
            <a:ext cx="1252855" cy="8058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2745" y="585470"/>
            <a:ext cx="1130300" cy="46164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004" y="335846"/>
            <a:ext cx="2159000" cy="306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4.1  </a:t>
            </a:r>
            <a:r>
              <a: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客户反馈与实验数据</a:t>
            </a:r>
            <a:endParaRPr sz="1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3070" y="1594485"/>
            <a:ext cx="1522730" cy="11950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0" y="1593850"/>
            <a:ext cx="1691640" cy="12014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1592580"/>
            <a:ext cx="1779270" cy="12026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253" y="322460"/>
            <a:ext cx="1572895" cy="3067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4.2 </a:t>
            </a:r>
            <a:r>
              <a:rPr sz="1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实验对比</a:t>
            </a:r>
            <a:r>
              <a:rPr lang="zh-CN" sz="1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结论</a:t>
            </a:r>
            <a:endParaRPr lang="zh-CN" sz="1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9852" y="876335"/>
            <a:ext cx="4429760" cy="2298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</a:t>
            </a:r>
            <a:r>
              <a:rPr sz="900" b="0" dirty="0" err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银锑合金</a:t>
            </a:r>
            <a:r>
              <a:rPr lang="en-US" sz="900" b="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900" b="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厚度</a:t>
            </a:r>
            <a:r>
              <a:rPr lang="en-US" altLang="zh-CN" sz="900" b="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8-10um</a:t>
            </a:r>
            <a:r>
              <a:rPr sz="900" b="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10000 </a:t>
            </a:r>
            <a:r>
              <a:rPr lang="zh-CN" altLang="en-US" sz="9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</a:t>
            </a:r>
            <a:r>
              <a:rPr sz="900" b="0" dirty="0" err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插拔失败</a:t>
            </a:r>
            <a:r>
              <a:rPr sz="900" b="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900" b="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磨损严重，镀层全无，</a:t>
            </a:r>
            <a:r>
              <a:rPr sz="900" b="0" dirty="0" err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稳定性不足</a:t>
            </a:r>
            <a:r>
              <a:rPr sz="900" b="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900" b="0" dirty="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9852" y="1106193"/>
            <a:ext cx="4086860" cy="2298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</a:t>
            </a:r>
            <a:r>
              <a:rPr sz="900" b="0" dirty="0" err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银铋合金</a:t>
            </a:r>
            <a:r>
              <a:rPr lang="en-US" sz="900" b="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900" b="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厚度</a:t>
            </a:r>
            <a:r>
              <a:rPr lang="en-US" altLang="zh-CN" sz="900" b="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8-10um</a:t>
            </a:r>
            <a:r>
              <a:rPr sz="900" b="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：10000 </a:t>
            </a:r>
            <a:r>
              <a:rPr sz="900" b="0" dirty="0" err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次插拔，磨损严重</a:t>
            </a:r>
            <a:r>
              <a:rPr sz="900" b="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900" b="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局部露底，</a:t>
            </a:r>
            <a:r>
              <a:rPr sz="900" b="0" dirty="0" err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耐用性差</a:t>
            </a:r>
            <a:r>
              <a:rPr sz="900" b="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900" b="0" dirty="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9852" y="1353195"/>
            <a:ext cx="3145155" cy="2298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</a:t>
            </a:r>
            <a:r>
              <a:rPr sz="900" b="0" dirty="0" err="1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银锗合金</a:t>
            </a:r>
            <a:r>
              <a:rPr lang="en-US" sz="900" b="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900" b="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厚度</a:t>
            </a:r>
            <a:r>
              <a:rPr lang="en-US" altLang="zh-CN" sz="900" b="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8-10um</a:t>
            </a:r>
            <a:r>
              <a:rPr sz="900" b="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：性能类似银铋，磨损问题突出。</a:t>
            </a:r>
            <a:endParaRPr sz="900" b="0" dirty="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9852" y="1632582"/>
            <a:ext cx="4227830" cy="2298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</a:t>
            </a:r>
            <a:r>
              <a:rPr sz="900" b="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石墨银</a:t>
            </a:r>
            <a:r>
              <a:rPr lang="en-US" sz="9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9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厚度</a:t>
            </a:r>
            <a:r>
              <a:rPr lang="en-US" altLang="zh-CN" sz="9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8-10um</a:t>
            </a:r>
            <a:r>
              <a:rPr sz="9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：16 </a:t>
            </a:r>
            <a:r>
              <a:rPr sz="900" b="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万次插拔，轻微磨损，性能稳定，高耐磨性</a:t>
            </a:r>
            <a:r>
              <a:rPr lang="zh-CN" sz="900" b="0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</a:t>
            </a:r>
            <a:r>
              <a:rPr sz="9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突出</a:t>
            </a:r>
            <a:r>
              <a:rPr sz="900" b="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900" b="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8450" y="3072403"/>
            <a:ext cx="366395" cy="2298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6/8</a:t>
            </a:r>
            <a:endParaRPr sz="9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1063625" y="629285"/>
            <a:ext cx="1582420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对比</a:t>
            </a:r>
            <a:r>
              <a:rPr lang="en-US" altLang="zh-CN" sz="1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20A</a:t>
            </a:r>
            <a:r>
              <a:rPr lang="zh-CN" altLang="en-US" sz="1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公针的产品：</a:t>
            </a:r>
            <a:endParaRPr lang="zh-CN" altLang="en-US" sz="1100" b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380" y="629285"/>
            <a:ext cx="817245" cy="12357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3850" y="2103120"/>
            <a:ext cx="5088255" cy="9220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b="1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结论</a:t>
            </a:r>
            <a:r>
              <a:rPr lang="zh-CN" b="1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zh-CN" b="1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b="1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b="1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• 石墨银镀层：卓越的耐磨性和导电性。</a:t>
            </a:r>
            <a:endParaRPr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en-US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• 超越传统银合金：在高要求应用中表现更优</a:t>
            </a:r>
            <a:r>
              <a:rPr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6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6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6"/>
  <p:tag name="KSO_WM_TEMPLATE_MASTER_THUMB_INDEX" val="12"/>
  <p:tag name="KSO_WM_TEMPLATE_THUMBS_INDEX" val="1、4、7、8、10、11、12、13、15"/>
</p:tagLst>
</file>

<file path=ppt/tags/tag126.xml><?xml version="1.0" encoding="utf-8"?>
<p:tagLst xmlns:p="http://schemas.openxmlformats.org/presentationml/2006/main">
  <p:tag name="KSO_WM_UNIT_PLACING_PICTURE_USER_VIEWPORT" val="{&quot;height&quot;:5102.050393700787,&quot;width&quot;:9070.311811023623}"/>
</p:tagLst>
</file>

<file path=ppt/tags/tag12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2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2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3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3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3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3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35.xml><?xml version="1.0" encoding="utf-8"?>
<p:tagLst xmlns:p="http://schemas.openxmlformats.org/presentationml/2006/main">
  <p:tag name="KSO_WM_UNIT_PLACING_PICTURE_USER_VIEWPORT" val="{&quot;height&quot;:7584,&quot;width&quot;:4104}"/>
</p:tagLst>
</file>

<file path=ppt/tags/tag13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3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38.xml><?xml version="1.0" encoding="utf-8"?>
<p:tagLst xmlns:p="http://schemas.openxmlformats.org/presentationml/2006/main">
  <p:tag name="KSO_WM_SLIDE_ID" val="custom20206916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6916"/>
  <p:tag name="KSO_WM_SLIDE_TYPE" val="endPage"/>
  <p:tag name="KSO_WM_SLIDE_SUBTYPE" val="pureTxt"/>
  <p:tag name="KSO_WM_SLIDE_LAYOUT" val="a"/>
  <p:tag name="KSO_WM_SLIDE_LAYOUT_CNT" val="1"/>
</p:tagLst>
</file>

<file path=ppt/tags/tag139.xml><?xml version="1.0" encoding="utf-8"?>
<p:tagLst xmlns:p="http://schemas.openxmlformats.org/presentationml/2006/main">
  <p:tag name="KSO_WPP_MARK_KEY" val="2693520c-d046-4587-8374-1137cabe3788"/>
  <p:tag name="COMMONDATA" val="eyJoZGlkIjoiMzcyODMxYTE0ZTc0ZGU3Y2QwODc3MzYzN2Q1YmNiM2EifQ=="/>
  <p:tag name="commondata" val="eyJoZGlkIjoiMWI0MjJlYzBhNTVlMjNkYTExYzZhYmRhZjE5ZDJlNzg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8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9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SM 预置配色-灰色">
      <a:dk1>
        <a:srgbClr val="000000"/>
      </a:dk1>
      <a:lt1>
        <a:srgbClr val="FFFFFF"/>
      </a:lt1>
      <a:dk2>
        <a:srgbClr val="D9D9D9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1100</Words>
  <Application>WPS 演示</Application>
  <PresentationFormat>自定义</PresentationFormat>
  <Paragraphs>103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Arial</vt:lpstr>
      <vt:lpstr>微软雅黑</vt:lpstr>
      <vt:lpstr>Times New Roman</vt:lpstr>
      <vt:lpstr>Calibri</vt:lpstr>
      <vt:lpstr>Arial Unicode MS</vt:lpstr>
      <vt:lpstr>Office Theme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李盼盼</dc:creator>
  <dc:description>generated using python-pptx</dc:description>
  <cp:lastModifiedBy>裕绅隆电镀</cp:lastModifiedBy>
  <cp:revision>15</cp:revision>
  <dcterms:created xsi:type="dcterms:W3CDTF">2013-01-27T09:14:00Z</dcterms:created>
  <dcterms:modified xsi:type="dcterms:W3CDTF">2024-11-22T08:30:46Z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6C3596D6C3CE49219EBF1D120EB3BC0F_12</vt:lpwstr>
  </property>
  <property fmtid="{D5CDD505-2E9C-101B-9397-08002B2CF9AE}" pid="3" name="KSOProductBuildVer">
    <vt:lpwstr>2052-12.1.0.18608</vt:lpwstr>
  </property>
</Properties>
</file>